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7"/>
  </p:notesMasterIdLst>
  <p:handoutMasterIdLst>
    <p:handoutMasterId r:id="rId8"/>
  </p:handoutMasterIdLst>
  <p:sldIdLst>
    <p:sldId id="259" r:id="rId2"/>
    <p:sldId id="393" r:id="rId3"/>
    <p:sldId id="394" r:id="rId4"/>
    <p:sldId id="392" r:id="rId5"/>
    <p:sldId id="31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4" autoAdjust="0"/>
    <p:restoredTop sz="89046" autoAdjust="0"/>
  </p:normalViewPr>
  <p:slideViewPr>
    <p:cSldViewPr>
      <p:cViewPr varScale="1">
        <p:scale>
          <a:sx n="129" d="100"/>
          <a:sy n="129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7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The goal of the Smart Skills presentations is to promote mastery of </a:t>
            </a:r>
            <a:r>
              <a:rPr lang="en-US" dirty="0" smtClean="0"/>
              <a:t>a skill </a:t>
            </a:r>
            <a:r>
              <a:rPr lang="en-US" dirty="0" smtClean="0"/>
              <a:t>and further support the standards.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The questions promote higher order thinking (interpreting, analyzing, formulating, determining, etc.).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By using these questions to begin a lesson, students will be guaranteed work in essential skills throughout the year. For example: </a:t>
            </a:r>
            <a:r>
              <a:rPr lang="en-US" b="1" dirty="0" smtClean="0"/>
              <a:t>5 minutes a day</a:t>
            </a:r>
            <a:r>
              <a:rPr lang="en-US" dirty="0" smtClean="0"/>
              <a:t>, 5 days a week, for seven weeks each skill e</a:t>
            </a:r>
            <a:r>
              <a:rPr lang="en-US" sz="3200" dirty="0" smtClean="0"/>
              <a:t>quals to </a:t>
            </a:r>
            <a:r>
              <a:rPr lang="en-US" sz="3200" b="1" dirty="0" smtClean="0"/>
              <a:t>2 ½ class periods</a:t>
            </a:r>
            <a:r>
              <a:rPr lang="en-US" sz="3200" dirty="0" smtClean="0"/>
              <a:t> devoted to </a:t>
            </a:r>
            <a:r>
              <a:rPr lang="en-US" sz="3200" b="1" dirty="0" smtClean="0"/>
              <a:t>each skill </a:t>
            </a:r>
            <a:r>
              <a:rPr lang="en-US" sz="3200" dirty="0" smtClean="0"/>
              <a:t>per year. </a:t>
            </a:r>
          </a:p>
          <a:p>
            <a:pPr lvl="1" eaLnBrk="1" hangingPunct="1">
              <a:lnSpc>
                <a:spcPct val="80000"/>
              </a:lnSpc>
            </a:pPr>
            <a:endParaRPr lang="en-US" sz="1900" dirty="0" smtClean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57200" y="3195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to Use the System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52400" y="1142999"/>
            <a:ext cx="8991600" cy="5912205"/>
          </a:xfrm>
        </p:spPr>
        <p:txBody>
          <a:bodyPr>
            <a:noAutofit/>
          </a:bodyPr>
          <a:lstStyle/>
          <a:p>
            <a:pPr marL="758952" lvl="2" indent="-75895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Simply follow the weeks 1-35 as shown in the chart on slide </a:t>
            </a:r>
            <a:r>
              <a:rPr lang="en-US" sz="2200" dirty="0" smtClean="0"/>
              <a:t>4. </a:t>
            </a:r>
            <a:r>
              <a:rPr lang="en-US" sz="2200" dirty="0" smtClean="0"/>
              <a:t>For week one, use </a:t>
            </a:r>
            <a:r>
              <a:rPr lang="en-US" sz="2200" dirty="0" smtClean="0"/>
              <a:t>presentation file </a:t>
            </a:r>
            <a:r>
              <a:rPr lang="en-US" sz="2200" dirty="0" smtClean="0"/>
              <a:t>W1_M01 </a:t>
            </a:r>
            <a:r>
              <a:rPr lang="en-US" sz="2200" dirty="0" smtClean="0"/>
              <a:t>(Week </a:t>
            </a:r>
            <a:r>
              <a:rPr lang="en-US" sz="2200" dirty="0" smtClean="0"/>
              <a:t>1, Map 1). </a:t>
            </a:r>
            <a:r>
              <a:rPr lang="en-US" sz="2200" dirty="0" smtClean="0"/>
              <a:t>Maps will be the focus again in weeks</a:t>
            </a:r>
            <a:r>
              <a:rPr lang="en-US" sz="2200" dirty="0" smtClean="0"/>
              <a:t> </a:t>
            </a:r>
            <a:r>
              <a:rPr lang="en-US" sz="2200" dirty="0"/>
              <a:t>6, 11, 16, 21, 26, and </a:t>
            </a:r>
            <a:r>
              <a:rPr lang="en-US" sz="2200" dirty="0" smtClean="0"/>
              <a:t>31. 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Each day of the week </a:t>
            </a:r>
            <a:r>
              <a:rPr lang="en-US" sz="2200" dirty="0" smtClean="0"/>
              <a:t>uses </a:t>
            </a:r>
            <a:r>
              <a:rPr lang="en-US" sz="2200" dirty="0" smtClean="0"/>
              <a:t>the same presentation. The slide days are marked and the answers are in the Notes section of the slide</a:t>
            </a:r>
            <a:r>
              <a:rPr lang="en-US" sz="2200" dirty="0" smtClean="0"/>
              <a:t>. Answers and discussion should take no more than five minutes. 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As the week progresses, </a:t>
            </a:r>
            <a:r>
              <a:rPr lang="en-US" sz="2200" dirty="0" smtClean="0"/>
              <a:t>the </a:t>
            </a:r>
            <a:r>
              <a:rPr lang="en-US" sz="2200" dirty="0" smtClean="0"/>
              <a:t>D.O.K. level increases. By Friday, the students are </a:t>
            </a:r>
            <a:r>
              <a:rPr lang="en-US" sz="2200" dirty="0" smtClean="0"/>
              <a:t>challenged with higher level questions</a:t>
            </a:r>
            <a:r>
              <a:rPr lang="en-US" sz="22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The chart on slide </a:t>
            </a:r>
            <a:r>
              <a:rPr lang="en-US" sz="2200" dirty="0" smtClean="0"/>
              <a:t>4 </a:t>
            </a:r>
            <a:r>
              <a:rPr lang="en-US" sz="2200" dirty="0" smtClean="0"/>
              <a:t>shows the progression: 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Maps 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Charts </a:t>
            </a:r>
            <a:r>
              <a:rPr lang="en-US" sz="2200" dirty="0" smtClean="0"/>
              <a:t>and Graphs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Analyzing Artifacts and Documents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Timelines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Political Cartoons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5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109213"/>
              </p:ext>
            </p:extLst>
          </p:nvPr>
        </p:nvGraphicFramePr>
        <p:xfrm>
          <a:off x="533400" y="609600"/>
          <a:ext cx="7848600" cy="5559536"/>
        </p:xfrm>
        <a:graphic>
          <a:graphicData uri="http://schemas.openxmlformats.org/drawingml/2006/table">
            <a:tbl>
              <a:tblPr/>
              <a:tblGrid>
                <a:gridCol w="1570038"/>
                <a:gridCol w="1570037"/>
                <a:gridCol w="1568450"/>
                <a:gridCol w="1570038"/>
                <a:gridCol w="1570037"/>
              </a:tblGrid>
              <a:tr h="694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Map/ Globe Skills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Charts/ Graphs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Analyzing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Artifacts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Timelines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Cartoons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61E"/>
                    </a:solidFill>
                  </a:tcPr>
                </a:tc>
              </a:tr>
              <a:tr h="69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C/ G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Artifact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Timeline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Cartoon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61E"/>
                    </a:solidFill>
                  </a:tcPr>
                </a:tc>
              </a:tr>
              <a:tr h="69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6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C/ G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Artifact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Timeline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Cartoon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10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61E"/>
                    </a:solidFill>
                  </a:tcPr>
                </a:tc>
              </a:tr>
              <a:tr h="69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11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/ G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12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Artifact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13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Timeline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14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Cartoon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15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61E"/>
                    </a:solidFill>
                  </a:tcPr>
                </a:tc>
              </a:tr>
              <a:tr h="69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16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/ G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17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Artifact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18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Timeline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19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Cartoon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20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61E"/>
                    </a:solidFill>
                  </a:tcPr>
                </a:tc>
              </a:tr>
              <a:tr h="69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21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/ G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22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Artifact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23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Timeline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24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Cartoon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25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61E"/>
                    </a:solidFill>
                  </a:tcPr>
                </a:tc>
              </a:tr>
              <a:tr h="69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 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26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/ G 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27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Artifact 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28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Timeline 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29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Cartoon 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30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61E"/>
                    </a:solidFill>
                  </a:tcPr>
                </a:tc>
              </a:tr>
              <a:tr h="69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31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C/ G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32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Artifact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33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Timeline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34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Cartoon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 35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E61E"/>
                    </a:solidFill>
                  </a:tcPr>
                </a:tc>
              </a:tr>
            </a:tbl>
          </a:graphicData>
        </a:graphic>
      </p:graphicFrame>
      <p:cxnSp>
        <p:nvCxnSpPr>
          <p:cNvPr id="61" name="Straight Arrow Connector 60"/>
          <p:cNvCxnSpPr/>
          <p:nvPr/>
        </p:nvCxnSpPr>
        <p:spPr>
          <a:xfrm>
            <a:off x="1676400" y="306388"/>
            <a:ext cx="5486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6116</TotalTime>
  <Words>444</Words>
  <Application>Microsoft Macintosh PowerPoint</Application>
  <PresentationFormat>On-screen Show (4:3)</PresentationFormat>
  <Paragraphs>99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Overview</vt:lpstr>
      <vt:lpstr>How to Use the System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608</cp:revision>
  <cp:lastPrinted>2014-03-30T19:24:00Z</cp:lastPrinted>
  <dcterms:created xsi:type="dcterms:W3CDTF">2014-04-18T03:06:57Z</dcterms:created>
  <dcterms:modified xsi:type="dcterms:W3CDTF">2015-01-02T19:10:07Z</dcterms:modified>
</cp:coreProperties>
</file>